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3" r:id="rId5"/>
    <p:sldId id="262" r:id="rId6"/>
    <p:sldId id="264" r:id="rId7"/>
    <p:sldId id="265" r:id="rId8"/>
    <p:sldId id="266" r:id="rId9"/>
    <p:sldId id="278" r:id="rId10"/>
    <p:sldId id="267" r:id="rId11"/>
    <p:sldId id="268" r:id="rId12"/>
    <p:sldId id="271" r:id="rId13"/>
    <p:sldId id="269" r:id="rId14"/>
    <p:sldId id="274" r:id="rId15"/>
    <p:sldId id="275" r:id="rId16"/>
    <p:sldId id="273" r:id="rId17"/>
    <p:sldId id="272" r:id="rId18"/>
    <p:sldId id="277" r:id="rId19"/>
    <p:sldId id="279" r:id="rId20"/>
    <p:sldId id="283" r:id="rId21"/>
    <p:sldId id="270" r:id="rId22"/>
    <p:sldId id="280" r:id="rId23"/>
    <p:sldId id="286" r:id="rId24"/>
    <p:sldId id="288" r:id="rId25"/>
    <p:sldId id="28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ndiankanoon.org/doc/121566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1752599"/>
          </a:xfrm>
        </p:spPr>
        <p:txBody>
          <a:bodyPr/>
          <a:lstStyle/>
          <a:p>
            <a:r>
              <a:rPr lang="en-US" dirty="0" smtClean="0"/>
              <a:t>THE NEGOTIABLE INSTRUMENTS ACT, 1881</a:t>
            </a:r>
            <a:endParaRPr lang="en-US" dirty="0"/>
          </a:p>
        </p:txBody>
      </p:sp>
      <p:sp>
        <p:nvSpPr>
          <p:cNvPr id="3" name="Subtitle 2"/>
          <p:cNvSpPr>
            <a:spLocks noGrp="1"/>
          </p:cNvSpPr>
          <p:nvPr>
            <p:ph type="subTitle" idx="1"/>
          </p:nvPr>
        </p:nvSpPr>
        <p:spPr>
          <a:xfrm>
            <a:off x="1371600" y="3200400"/>
            <a:ext cx="6400800" cy="2438400"/>
          </a:xfrm>
        </p:spPr>
        <p:txBody>
          <a:bodyPr/>
          <a:lstStyle/>
          <a:p>
            <a:r>
              <a:rPr lang="en-US" dirty="0" smtClean="0"/>
              <a:t>Topic 6 (KINDS OF NI) and </a:t>
            </a:r>
          </a:p>
          <a:p>
            <a:r>
              <a:rPr lang="en-US" dirty="0" smtClean="0"/>
              <a:t>Topic 7(HOLDER &amp; HOLDER IN DUE COURSE</a:t>
            </a:r>
          </a:p>
          <a:p>
            <a:r>
              <a:rPr lang="en-US" dirty="0" smtClean="0"/>
              <a:t>By- </a:t>
            </a:r>
            <a:r>
              <a:rPr lang="en-US" dirty="0" err="1" smtClean="0"/>
              <a:t>Carishma</a:t>
            </a:r>
            <a:r>
              <a:rPr lang="en-US" dirty="0" smtClean="0"/>
              <a:t> Singh</a:t>
            </a:r>
            <a:endParaRPr lang="en-US" dirty="0"/>
          </a:p>
        </p:txBody>
      </p:sp>
    </p:spTree>
    <p:extLst>
      <p:ext uri="{BB962C8B-B14F-4D97-AF65-F5344CB8AC3E}">
        <p14:creationId xmlns:p14="http://schemas.microsoft.com/office/powerpoint/2010/main" val="2103814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CHEQUE (s.6)</a:t>
            </a:r>
            <a:endParaRPr lang="en-US" dirty="0"/>
          </a:p>
        </p:txBody>
      </p:sp>
      <p:sp>
        <p:nvSpPr>
          <p:cNvPr id="3" name="Content Placeholder 2"/>
          <p:cNvSpPr>
            <a:spLocks noGrp="1"/>
          </p:cNvSpPr>
          <p:nvPr>
            <p:ph idx="1"/>
          </p:nvPr>
        </p:nvSpPr>
        <p:spPr/>
        <p:txBody>
          <a:bodyPr/>
          <a:lstStyle/>
          <a:p>
            <a:r>
              <a:rPr lang="en-US" dirty="0" smtClean="0"/>
              <a:t>Is a BOE</a:t>
            </a:r>
          </a:p>
          <a:p>
            <a:r>
              <a:rPr lang="en-US" dirty="0" smtClean="0"/>
              <a:t>Drawn on a </a:t>
            </a:r>
            <a:r>
              <a:rPr lang="en-US" u="sng" dirty="0" smtClean="0"/>
              <a:t>specified banker</a:t>
            </a:r>
          </a:p>
          <a:p>
            <a:r>
              <a:rPr lang="en-US" dirty="0" smtClean="0"/>
              <a:t>Payable </a:t>
            </a:r>
            <a:r>
              <a:rPr lang="en-US" u="sng" dirty="0" smtClean="0"/>
              <a:t>only on demand </a:t>
            </a:r>
            <a:r>
              <a:rPr lang="en-US" dirty="0" smtClean="0"/>
              <a:t>(s.19)</a:t>
            </a:r>
          </a:p>
          <a:p>
            <a:r>
              <a:rPr lang="en-US" dirty="0" smtClean="0"/>
              <a:t>Includes- electronic image of a truncated </a:t>
            </a:r>
            <a:r>
              <a:rPr lang="en-US" dirty="0" err="1" smtClean="0"/>
              <a:t>cheque</a:t>
            </a:r>
            <a:r>
              <a:rPr lang="en-US" dirty="0" smtClean="0"/>
              <a:t> and a </a:t>
            </a:r>
            <a:r>
              <a:rPr lang="en-US" dirty="0" err="1" smtClean="0"/>
              <a:t>cheque</a:t>
            </a:r>
            <a:r>
              <a:rPr lang="en-US" dirty="0" smtClean="0"/>
              <a:t> in the electronic form-2015 Amendment)</a:t>
            </a:r>
          </a:p>
          <a:p>
            <a:pPr marL="0" indent="0">
              <a:buNone/>
            </a:pPr>
            <a:endParaRPr lang="en-US" dirty="0" smtClean="0"/>
          </a:p>
          <a:p>
            <a:pPr>
              <a:buFont typeface="Wingdings" panose="05000000000000000000" pitchFamily="2" charset="2"/>
              <a:buChar char="v"/>
            </a:pPr>
            <a:r>
              <a:rPr lang="en-US" dirty="0" smtClean="0"/>
              <a:t>Does not need acceptance like a BOE</a:t>
            </a:r>
            <a:endParaRPr lang="en-US" dirty="0"/>
          </a:p>
        </p:txBody>
      </p:sp>
    </p:spTree>
    <p:extLst>
      <p:ext uri="{BB962C8B-B14F-4D97-AF65-F5344CB8AC3E}">
        <p14:creationId xmlns:p14="http://schemas.microsoft.com/office/powerpoint/2010/main" val="3709236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en-US" dirty="0" smtClean="0"/>
              <a:t>S.17- Ambiguous instruments (PN or BOE)</a:t>
            </a:r>
          </a:p>
          <a:p>
            <a:r>
              <a:rPr lang="en-US" dirty="0" smtClean="0"/>
              <a:t>S.18- Amount stated differently in figures and words</a:t>
            </a:r>
          </a:p>
          <a:p>
            <a:r>
              <a:rPr lang="en-US" dirty="0" smtClean="0"/>
              <a:t>S.19- Payable on demand (no time specified)</a:t>
            </a:r>
          </a:p>
          <a:p>
            <a:r>
              <a:rPr lang="en-US" dirty="0" smtClean="0"/>
              <a:t>S.20- Inchoate stamped instruments(signs</a:t>
            </a:r>
            <a:r>
              <a:rPr lang="en-US" dirty="0"/>
              <a:t>, stamps, </a:t>
            </a:r>
            <a:r>
              <a:rPr lang="en-US" dirty="0" smtClean="0"/>
              <a:t>delivers)</a:t>
            </a:r>
          </a:p>
          <a:p>
            <a:r>
              <a:rPr lang="en-US" dirty="0" smtClean="0"/>
              <a:t>S.21- At sight, on presentment, after sight</a:t>
            </a:r>
          </a:p>
          <a:p>
            <a:r>
              <a:rPr lang="en-US" dirty="0" smtClean="0"/>
              <a:t>S.22- maturity (and days of grace)</a:t>
            </a:r>
          </a:p>
          <a:p>
            <a:r>
              <a:rPr lang="en-US" dirty="0" smtClean="0"/>
              <a:t>S.23- calculation</a:t>
            </a:r>
          </a:p>
          <a:p>
            <a:r>
              <a:rPr lang="en-US" dirty="0" smtClean="0"/>
              <a:t>S.24- calculation</a:t>
            </a:r>
          </a:p>
          <a:p>
            <a:r>
              <a:rPr lang="en-US" dirty="0" smtClean="0"/>
              <a:t>S.25- when day of maturity is a holiday (next </a:t>
            </a:r>
            <a:r>
              <a:rPr lang="en-US" u="sng" dirty="0" smtClean="0"/>
              <a:t>preceding </a:t>
            </a:r>
            <a:r>
              <a:rPr lang="en-US" dirty="0" smtClean="0"/>
              <a:t>business day)</a:t>
            </a:r>
            <a:endParaRPr lang="en-US" dirty="0"/>
          </a:p>
        </p:txBody>
      </p:sp>
    </p:spTree>
    <p:extLst>
      <p:ext uri="{BB962C8B-B14F-4D97-AF65-F5344CB8AC3E}">
        <p14:creationId xmlns:p14="http://schemas.microsoft.com/office/powerpoint/2010/main" val="2983639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VALIDITY OF POST DATED CHEQUES- they remain to be categorized as BOE until the date mentioned on the face of the instrument is reached. Thereupon, they are categorized as </a:t>
            </a:r>
            <a:r>
              <a:rPr lang="en-US" dirty="0" err="1" smtClean="0"/>
              <a:t>cheque</a:t>
            </a:r>
            <a:r>
              <a:rPr lang="en-US" dirty="0" smtClean="0"/>
              <a:t> under s. 6 </a:t>
            </a:r>
            <a:endParaRPr lang="en-US" dirty="0" smtClean="0"/>
          </a:p>
          <a:p>
            <a:pPr marL="0" indent="0">
              <a:buNone/>
            </a:pPr>
            <a:endParaRPr lang="en-US" dirty="0" smtClean="0"/>
          </a:p>
          <a:p>
            <a:pPr>
              <a:buFont typeface="Wingdings" panose="05000000000000000000" pitchFamily="2" charset="2"/>
              <a:buChar char="v"/>
            </a:pPr>
            <a:r>
              <a:rPr lang="en-US" dirty="0" smtClean="0"/>
              <a:t>Ashok </a:t>
            </a:r>
            <a:r>
              <a:rPr lang="en-US" dirty="0" err="1" smtClean="0"/>
              <a:t>Yeshwant</a:t>
            </a:r>
            <a:r>
              <a:rPr lang="en-US" dirty="0" smtClean="0"/>
              <a:t> </a:t>
            </a:r>
            <a:r>
              <a:rPr lang="en-US" dirty="0" err="1" smtClean="0"/>
              <a:t>Badave</a:t>
            </a:r>
            <a:r>
              <a:rPr lang="en-US" dirty="0" smtClean="0"/>
              <a:t> v. </a:t>
            </a:r>
            <a:r>
              <a:rPr lang="en-US" dirty="0" err="1" smtClean="0"/>
              <a:t>Surendra</a:t>
            </a:r>
            <a:r>
              <a:rPr lang="en-US" dirty="0" smtClean="0"/>
              <a:t> M. </a:t>
            </a:r>
            <a:r>
              <a:rPr lang="en-US" dirty="0" err="1" smtClean="0"/>
              <a:t>Nighojakar</a:t>
            </a:r>
            <a:r>
              <a:rPr lang="en-US" dirty="0" smtClean="0"/>
              <a:t> [2001 (3) SCC 726]</a:t>
            </a:r>
            <a:endParaRPr lang="en-US" dirty="0"/>
          </a:p>
        </p:txBody>
      </p:sp>
    </p:spTree>
    <p:extLst>
      <p:ext uri="{BB962C8B-B14F-4D97-AF65-F5344CB8AC3E}">
        <p14:creationId xmlns:p14="http://schemas.microsoft.com/office/powerpoint/2010/main" val="3014856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3200" dirty="0"/>
          </a:p>
        </p:txBody>
      </p:sp>
      <p:sp>
        <p:nvSpPr>
          <p:cNvPr id="3" name="Content Placeholder 2"/>
          <p:cNvSpPr>
            <a:spLocks noGrp="1"/>
          </p:cNvSpPr>
          <p:nvPr>
            <p:ph idx="1"/>
          </p:nvPr>
        </p:nvSpPr>
        <p:spPr>
          <a:xfrm>
            <a:off x="457200" y="152400"/>
            <a:ext cx="8229600" cy="6400800"/>
          </a:xfrm>
        </p:spPr>
        <p:txBody>
          <a:bodyPr>
            <a:normAutofit fontScale="92500"/>
          </a:bodyPr>
          <a:lstStyle/>
          <a:p>
            <a:pPr lvl="1">
              <a:buFont typeface="Arial" panose="020B0604020202020204" pitchFamily="34" charset="0"/>
              <a:buChar char="•"/>
            </a:pPr>
            <a:r>
              <a:rPr lang="en-US" sz="3200" dirty="0" smtClean="0"/>
              <a:t>ON THE BASIS OF VALIDITY</a:t>
            </a:r>
          </a:p>
          <a:p>
            <a:pPr lvl="1">
              <a:lnSpc>
                <a:spcPct val="110000"/>
              </a:lnSpc>
              <a:buFont typeface="Wingdings" panose="05000000000000000000" pitchFamily="2" charset="2"/>
              <a:buChar char="ü"/>
            </a:pPr>
            <a:r>
              <a:rPr lang="en-US" sz="2000" dirty="0" smtClean="0"/>
              <a:t>Inchoate (incomplete, s. 20) [H. </a:t>
            </a:r>
            <a:r>
              <a:rPr lang="en-US" sz="2000" dirty="0" err="1" smtClean="0"/>
              <a:t>Maregowda</a:t>
            </a:r>
            <a:r>
              <a:rPr lang="en-US" sz="2000" dirty="0" smtClean="0"/>
              <a:t> v. </a:t>
            </a:r>
            <a:r>
              <a:rPr lang="en-US" sz="2000" dirty="0" err="1" smtClean="0"/>
              <a:t>Thippamma</a:t>
            </a:r>
            <a:r>
              <a:rPr lang="en-US" sz="2000" dirty="0" smtClean="0"/>
              <a:t>]</a:t>
            </a:r>
          </a:p>
          <a:p>
            <a:pPr lvl="1">
              <a:lnSpc>
                <a:spcPct val="110000"/>
              </a:lnSpc>
              <a:buFont typeface="Wingdings" panose="05000000000000000000" pitchFamily="2" charset="2"/>
              <a:buChar char="ü"/>
            </a:pPr>
            <a:r>
              <a:rPr lang="en-US" sz="2000" dirty="0" smtClean="0"/>
              <a:t>Ambiguous (BOE or PN) </a:t>
            </a:r>
          </a:p>
          <a:p>
            <a:pPr marL="457200" lvl="1" indent="0">
              <a:buNone/>
            </a:pPr>
            <a:endParaRPr lang="en-US" sz="2200" dirty="0" smtClean="0"/>
          </a:p>
          <a:p>
            <a:pPr lvl="1">
              <a:buFont typeface="Arial" panose="020B0604020202020204" pitchFamily="34" charset="0"/>
              <a:buChar char="•"/>
            </a:pPr>
            <a:r>
              <a:rPr lang="en-US" sz="3200" dirty="0" smtClean="0"/>
              <a:t>ON THE BASIS OF PAYMENT</a:t>
            </a:r>
          </a:p>
          <a:p>
            <a:pPr lvl="1">
              <a:lnSpc>
                <a:spcPct val="110000"/>
              </a:lnSpc>
              <a:buFont typeface="Wingdings" panose="05000000000000000000" pitchFamily="2" charset="2"/>
              <a:buChar char="ü"/>
            </a:pPr>
            <a:r>
              <a:rPr lang="en-US" sz="2000" dirty="0" smtClean="0"/>
              <a:t>Demand (</a:t>
            </a:r>
            <a:r>
              <a:rPr lang="en-US" sz="2000" dirty="0" err="1" smtClean="0"/>
              <a:t>cheque</a:t>
            </a:r>
            <a:r>
              <a:rPr lang="en-US" sz="2000" dirty="0" smtClean="0"/>
              <a:t> always on demand, BOE and PN may or may not be)</a:t>
            </a:r>
          </a:p>
          <a:p>
            <a:pPr lvl="1">
              <a:lnSpc>
                <a:spcPct val="110000"/>
              </a:lnSpc>
              <a:buFont typeface="Wingdings" panose="05000000000000000000" pitchFamily="2" charset="2"/>
              <a:buChar char="ü"/>
            </a:pPr>
            <a:r>
              <a:rPr lang="en-US" sz="2000" dirty="0" smtClean="0"/>
              <a:t>Time (after 3months, on death (certain event), on 31 July, 2020)</a:t>
            </a:r>
          </a:p>
          <a:p>
            <a:pPr marL="457200" lvl="1" indent="0">
              <a:lnSpc>
                <a:spcPct val="110000"/>
              </a:lnSpc>
              <a:buNone/>
            </a:pPr>
            <a:endParaRPr lang="en-US" sz="2000" dirty="0" smtClean="0"/>
          </a:p>
          <a:p>
            <a:pPr lvl="1">
              <a:buFont typeface="Arial" panose="020B0604020202020204" pitchFamily="34" charset="0"/>
              <a:buChar char="•"/>
            </a:pPr>
            <a:r>
              <a:rPr lang="en-US" sz="3200" dirty="0" smtClean="0"/>
              <a:t>ON THE BASIS OF PAYEE</a:t>
            </a:r>
          </a:p>
          <a:p>
            <a:pPr lvl="1">
              <a:lnSpc>
                <a:spcPct val="110000"/>
              </a:lnSpc>
              <a:buFont typeface="Wingdings" panose="05000000000000000000" pitchFamily="2" charset="2"/>
              <a:buChar char="ü"/>
            </a:pPr>
            <a:r>
              <a:rPr lang="en-US" sz="2000" dirty="0" smtClean="0"/>
              <a:t>Bearer (self </a:t>
            </a:r>
            <a:r>
              <a:rPr lang="en-US" sz="2000" dirty="0" err="1" smtClean="0"/>
              <a:t>cheque</a:t>
            </a:r>
            <a:r>
              <a:rPr lang="en-US" sz="2000" dirty="0" smtClean="0"/>
              <a:t>) : can a BOE or promissory note be a BI? (s.31 RBI Act)</a:t>
            </a:r>
          </a:p>
          <a:p>
            <a:pPr lvl="1">
              <a:lnSpc>
                <a:spcPct val="110000"/>
              </a:lnSpc>
              <a:buFont typeface="Wingdings" panose="05000000000000000000" pitchFamily="2" charset="2"/>
              <a:buChar char="ü"/>
            </a:pPr>
            <a:r>
              <a:rPr lang="en-US" sz="2000" dirty="0" smtClean="0"/>
              <a:t>Order (person named or his order- </a:t>
            </a:r>
            <a:r>
              <a:rPr lang="en-US" sz="2000" dirty="0" err="1" smtClean="0"/>
              <a:t>eg</a:t>
            </a:r>
            <a:r>
              <a:rPr lang="en-US" sz="2000" dirty="0" smtClean="0"/>
              <a:t>. pay XYZ)</a:t>
            </a:r>
          </a:p>
          <a:p>
            <a:pPr marL="457200" lvl="1" indent="0">
              <a:lnSpc>
                <a:spcPct val="110000"/>
              </a:lnSpc>
              <a:buNone/>
            </a:pPr>
            <a:endParaRPr lang="en-US" sz="2000" dirty="0" smtClean="0"/>
          </a:p>
          <a:p>
            <a:pPr lvl="1">
              <a:buFont typeface="Arial" panose="020B0604020202020204" pitchFamily="34" charset="0"/>
              <a:buChar char="•"/>
            </a:pPr>
            <a:r>
              <a:rPr lang="en-US" sz="3200" dirty="0" smtClean="0"/>
              <a:t>ON THE BASIS OF LOCATION</a:t>
            </a:r>
          </a:p>
          <a:p>
            <a:pPr lvl="1">
              <a:lnSpc>
                <a:spcPct val="110000"/>
              </a:lnSpc>
              <a:buFont typeface="Wingdings" panose="05000000000000000000" pitchFamily="2" charset="2"/>
              <a:buChar char="ü"/>
            </a:pPr>
            <a:r>
              <a:rPr lang="en-US" sz="2000" dirty="0" smtClean="0"/>
              <a:t>Inland (s.11)</a:t>
            </a:r>
          </a:p>
          <a:p>
            <a:pPr lvl="1">
              <a:lnSpc>
                <a:spcPct val="110000"/>
              </a:lnSpc>
              <a:buFont typeface="Wingdings" panose="05000000000000000000" pitchFamily="2" charset="2"/>
              <a:buChar char="ü"/>
            </a:pPr>
            <a:r>
              <a:rPr lang="en-US" sz="2000" dirty="0" smtClean="0"/>
              <a:t>Foreign (s.12)</a:t>
            </a:r>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1025155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H. </a:t>
            </a:r>
            <a:r>
              <a:rPr lang="en-US" u="sng" dirty="0" err="1"/>
              <a:t>Maregowda</a:t>
            </a:r>
            <a:r>
              <a:rPr lang="en-US" u="sng" dirty="0"/>
              <a:t> v. </a:t>
            </a:r>
            <a:r>
              <a:rPr lang="en-US" u="sng" dirty="0" err="1"/>
              <a:t>Thippamma</a:t>
            </a:r>
            <a:endParaRPr lang="en-US" u="sng"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(Inchoate Instrument)</a:t>
            </a:r>
          </a:p>
          <a:p>
            <a:pPr marL="0" indent="0">
              <a:buNone/>
            </a:pPr>
            <a:r>
              <a:rPr lang="en-US" dirty="0" smtClean="0"/>
              <a:t>“The </a:t>
            </a:r>
            <a:r>
              <a:rPr lang="en-US" dirty="0"/>
              <a:t>authority implied by a signature to a blank instrument is so wide that the party so signing is bound to be a holder in due course even though the holder was </a:t>
            </a:r>
            <a:r>
              <a:rPr lang="en-US" dirty="0" smtClean="0"/>
              <a:t>authorized </a:t>
            </a:r>
            <a:r>
              <a:rPr lang="en-US" dirty="0"/>
              <a:t>to fill for a certain amount, and he in fact fills a greater amount, but it is necessary that the sum ought not to exceed the amount covered by the stamp</a:t>
            </a:r>
            <a:r>
              <a:rPr lang="en-US" dirty="0" smtClean="0"/>
              <a:t>".- case refers to s.20 </a:t>
            </a:r>
          </a:p>
          <a:p>
            <a:pPr marL="0" indent="0">
              <a:buNone/>
            </a:pPr>
            <a:endParaRPr lang="en-US" dirty="0"/>
          </a:p>
        </p:txBody>
      </p:sp>
    </p:spTree>
    <p:extLst>
      <p:ext uri="{BB962C8B-B14F-4D97-AF65-F5344CB8AC3E}">
        <p14:creationId xmlns:p14="http://schemas.microsoft.com/office/powerpoint/2010/main" val="2599217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“If </a:t>
            </a:r>
            <a:r>
              <a:rPr lang="en-US" dirty="0"/>
              <a:t>there is a blank space left for rate of interest, the holder is entitled to insert the legal rate. However, a pro-note containing blank with regard to rate of interest is not incomplete as </a:t>
            </a:r>
            <a:r>
              <a:rPr lang="en-US" dirty="0">
                <a:hlinkClick r:id="rId2"/>
              </a:rPr>
              <a:t>Section 80</a:t>
            </a:r>
            <a:r>
              <a:rPr lang="en-US" dirty="0"/>
              <a:t> provides for rate of interest at 6% p.a</a:t>
            </a:r>
            <a:r>
              <a:rPr lang="en-US" dirty="0" smtClean="0"/>
              <a:t>. (now 18%) </a:t>
            </a:r>
            <a:r>
              <a:rPr lang="en-US" dirty="0"/>
              <a:t>where the rate of interest is not specified in the </a:t>
            </a:r>
            <a:r>
              <a:rPr lang="en-US" dirty="0" smtClean="0"/>
              <a:t>instrument”.</a:t>
            </a:r>
            <a:endParaRPr lang="en-US" dirty="0"/>
          </a:p>
        </p:txBody>
      </p:sp>
    </p:spTree>
    <p:extLst>
      <p:ext uri="{BB962C8B-B14F-4D97-AF65-F5344CB8AC3E}">
        <p14:creationId xmlns:p14="http://schemas.microsoft.com/office/powerpoint/2010/main" val="977460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Inland Instrument (s.11)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NI made or drawn in India </a:t>
            </a:r>
            <a:r>
              <a:rPr lang="en-US" u="sng" dirty="0" smtClean="0"/>
              <a:t>AND</a:t>
            </a:r>
          </a:p>
          <a:p>
            <a:pPr marL="0" indent="0">
              <a:buNone/>
            </a:pPr>
            <a:endParaRPr lang="en-US" dirty="0" smtClean="0"/>
          </a:p>
          <a:p>
            <a:r>
              <a:rPr lang="en-US" dirty="0" smtClean="0"/>
              <a:t>Drawn on a person resident in India </a:t>
            </a:r>
            <a:r>
              <a:rPr lang="en-US" u="sng" dirty="0" smtClean="0"/>
              <a:t>OR</a:t>
            </a:r>
          </a:p>
          <a:p>
            <a:r>
              <a:rPr lang="en-US" dirty="0" smtClean="0"/>
              <a:t>Payable in India</a:t>
            </a:r>
          </a:p>
          <a:p>
            <a:endParaRPr lang="en-US" dirty="0"/>
          </a:p>
          <a:p>
            <a:pPr>
              <a:buFont typeface="Wingdings" panose="05000000000000000000" pitchFamily="2" charset="2"/>
              <a:buChar char="v"/>
            </a:pPr>
            <a:r>
              <a:rPr lang="en-US" dirty="0" err="1" smtClean="0"/>
              <a:t>Eg</a:t>
            </a:r>
            <a:r>
              <a:rPr lang="en-US" dirty="0" smtClean="0"/>
              <a:t>- BOE made in Delhi and drawn on a resident in Chennai </a:t>
            </a:r>
          </a:p>
          <a:p>
            <a:pPr>
              <a:buFont typeface="Wingdings" panose="05000000000000000000" pitchFamily="2" charset="2"/>
              <a:buChar char="v"/>
            </a:pPr>
            <a:r>
              <a:rPr lang="en-US" dirty="0" smtClean="0"/>
              <a:t>BOE made in Delhi, drawn on a resident of America and payable in Mumbai</a:t>
            </a:r>
          </a:p>
          <a:p>
            <a:pPr>
              <a:buFont typeface="Wingdings" panose="05000000000000000000" pitchFamily="2" charset="2"/>
              <a:buChar char="v"/>
            </a:pPr>
            <a:r>
              <a:rPr lang="en-US" dirty="0" smtClean="0"/>
              <a:t>BOE made in Australia and payable in Delhi (No)</a:t>
            </a:r>
            <a:endParaRPr lang="en-US" dirty="0"/>
          </a:p>
        </p:txBody>
      </p:sp>
    </p:spTree>
    <p:extLst>
      <p:ext uri="{BB962C8B-B14F-4D97-AF65-F5344CB8AC3E}">
        <p14:creationId xmlns:p14="http://schemas.microsoft.com/office/powerpoint/2010/main" val="521692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HOLDER (s.8)</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r>
              <a:rPr lang="en-US" dirty="0" smtClean="0"/>
              <a:t>Any person (payee, transferee- bearer or </a:t>
            </a:r>
            <a:r>
              <a:rPr lang="en-US" dirty="0" err="1" smtClean="0"/>
              <a:t>indorsee</a:t>
            </a:r>
            <a:r>
              <a:rPr lang="en-US" dirty="0" smtClean="0"/>
              <a:t> as the case may be)</a:t>
            </a:r>
          </a:p>
          <a:p>
            <a:r>
              <a:rPr lang="en-US" u="sng" dirty="0" smtClean="0"/>
              <a:t>ENTITLED</a:t>
            </a:r>
            <a:r>
              <a:rPr lang="en-US" dirty="0" smtClean="0"/>
              <a:t> in his own name to </a:t>
            </a:r>
            <a:r>
              <a:rPr lang="en-US" u="sng" dirty="0" smtClean="0"/>
              <a:t>possession </a:t>
            </a:r>
            <a:r>
              <a:rPr lang="en-US" dirty="0" smtClean="0"/>
              <a:t>[</a:t>
            </a:r>
            <a:r>
              <a:rPr lang="en-US" dirty="0" err="1" smtClean="0"/>
              <a:t>Benami</a:t>
            </a:r>
            <a:r>
              <a:rPr lang="en-US" dirty="0" smtClean="0"/>
              <a:t> </a:t>
            </a:r>
            <a:r>
              <a:rPr lang="en-US" dirty="0"/>
              <a:t>Transactions (Prohibition) </a:t>
            </a:r>
            <a:r>
              <a:rPr lang="en-US" dirty="0" smtClean="0"/>
              <a:t>Act]</a:t>
            </a:r>
            <a:r>
              <a:rPr lang="en-US" dirty="0"/>
              <a:t> </a:t>
            </a:r>
            <a:r>
              <a:rPr lang="en-US" dirty="0" smtClean="0"/>
              <a:t> - who is entitled: </a:t>
            </a:r>
            <a:r>
              <a:rPr lang="en-US" dirty="0" err="1" smtClean="0"/>
              <a:t>Benamidar</a:t>
            </a:r>
            <a:r>
              <a:rPr lang="en-US" dirty="0" smtClean="0"/>
              <a:t> or beneficial owner?</a:t>
            </a:r>
          </a:p>
          <a:p>
            <a:r>
              <a:rPr lang="en-US" dirty="0" smtClean="0"/>
              <a:t>And to </a:t>
            </a:r>
            <a:r>
              <a:rPr lang="en-US" u="sng" dirty="0" smtClean="0"/>
              <a:t>RECEIVE or RECOVER </a:t>
            </a:r>
            <a:r>
              <a:rPr lang="en-US" dirty="0" smtClean="0"/>
              <a:t>the amount due (right to sue) – thief, forgery, prohibited by court order excluded</a:t>
            </a:r>
            <a:endParaRPr lang="en-US" dirty="0"/>
          </a:p>
          <a:p>
            <a:pPr>
              <a:buFont typeface="Wingdings" panose="05000000000000000000" pitchFamily="2" charset="2"/>
              <a:buChar char="ü"/>
            </a:pPr>
            <a:r>
              <a:rPr lang="en-US" dirty="0" smtClean="0"/>
              <a:t>Does it mean actual possession? - </a:t>
            </a:r>
            <a:r>
              <a:rPr lang="en-US" dirty="0" err="1" smtClean="0"/>
              <a:t>Sarjoo</a:t>
            </a:r>
            <a:r>
              <a:rPr lang="en-US" dirty="0" smtClean="0"/>
              <a:t> </a:t>
            </a:r>
            <a:r>
              <a:rPr lang="en-US" dirty="0"/>
              <a:t>Prasad v. </a:t>
            </a:r>
            <a:r>
              <a:rPr lang="en-US" dirty="0" err="1"/>
              <a:t>Rampayari</a:t>
            </a:r>
            <a:r>
              <a:rPr lang="en-US" dirty="0"/>
              <a:t> Debi (AIR 1950 Pat 493)</a:t>
            </a:r>
          </a:p>
          <a:p>
            <a:pPr>
              <a:buFont typeface="Wingdings" panose="05000000000000000000" pitchFamily="2" charset="2"/>
              <a:buChar char="ü"/>
            </a:pPr>
            <a:endParaRPr lang="en-US" dirty="0" smtClean="0"/>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1630351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A holder is therefore entitled to </a:t>
            </a:r>
            <a:r>
              <a:rPr lang="en-US" u="sng" dirty="0" smtClean="0"/>
              <a:t>legal possession</a:t>
            </a:r>
            <a:r>
              <a:rPr lang="en-US" dirty="0" smtClean="0"/>
              <a:t> of the instrument and to recover the amount due from the parties to the instrument</a:t>
            </a:r>
          </a:p>
          <a:p>
            <a:pPr marL="0" indent="0">
              <a:buNone/>
            </a:pPr>
            <a:endParaRPr lang="en-US" dirty="0" smtClean="0"/>
          </a:p>
          <a:p>
            <a:r>
              <a:rPr lang="en-US" dirty="0" smtClean="0"/>
              <a:t>A thief is not a holder as his possession is not legal.</a:t>
            </a:r>
            <a:endParaRPr lang="en-US" dirty="0"/>
          </a:p>
        </p:txBody>
      </p:sp>
    </p:spTree>
    <p:extLst>
      <p:ext uri="{BB962C8B-B14F-4D97-AF65-F5344CB8AC3E}">
        <p14:creationId xmlns:p14="http://schemas.microsoft.com/office/powerpoint/2010/main" val="4127857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err="1" smtClean="0"/>
              <a:t>Sarjoo</a:t>
            </a:r>
            <a:r>
              <a:rPr lang="en-US" sz="3600" u="sng" dirty="0" smtClean="0"/>
              <a:t> Prasad v. </a:t>
            </a:r>
            <a:r>
              <a:rPr lang="en-US" sz="3600" u="sng" dirty="0" err="1" smtClean="0"/>
              <a:t>Rampayari</a:t>
            </a:r>
            <a:r>
              <a:rPr lang="en-US" sz="3600" u="sng" dirty="0" smtClean="0"/>
              <a:t> Debi (1950 Pat</a:t>
            </a:r>
            <a:r>
              <a:rPr lang="en-US" sz="3600" dirty="0" smtClean="0"/>
              <a:t>)</a:t>
            </a:r>
            <a:endParaRPr lang="en-US" sz="3600" dirty="0"/>
          </a:p>
        </p:txBody>
      </p:sp>
      <p:sp>
        <p:nvSpPr>
          <p:cNvPr id="3" name="Content Placeholder 2"/>
          <p:cNvSpPr>
            <a:spLocks noGrp="1"/>
          </p:cNvSpPr>
          <p:nvPr>
            <p:ph idx="1"/>
          </p:nvPr>
        </p:nvSpPr>
        <p:spPr/>
        <p:txBody>
          <a:bodyPr/>
          <a:lstStyle/>
          <a:p>
            <a:r>
              <a:rPr lang="en-US" dirty="0" smtClean="0"/>
              <a:t>Is a case where the HC of Patna rejected the plaintiff’s contention to recover as he was not ENTITLED IN HIS OWN NAME on the negotiable instrument. </a:t>
            </a:r>
          </a:p>
          <a:p>
            <a:r>
              <a:rPr lang="en-US" dirty="0" smtClean="0"/>
              <a:t>The instrument had been made in the name of another person who was the </a:t>
            </a:r>
            <a:r>
              <a:rPr lang="en-US" dirty="0" err="1" smtClean="0"/>
              <a:t>benamidar</a:t>
            </a:r>
            <a:r>
              <a:rPr lang="en-US" dirty="0" smtClean="0"/>
              <a:t> or the name lender.</a:t>
            </a:r>
            <a:endParaRPr lang="en-US" dirty="0"/>
          </a:p>
        </p:txBody>
      </p:sp>
    </p:spTree>
    <p:extLst>
      <p:ext uri="{BB962C8B-B14F-4D97-AF65-F5344CB8AC3E}">
        <p14:creationId xmlns:p14="http://schemas.microsoft.com/office/powerpoint/2010/main" val="356626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was it enacted?</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To give legal recognition to instruments of credit deemed to be convertible to money and easily transferable from one person to another</a:t>
            </a:r>
          </a:p>
        </p:txBody>
      </p:sp>
    </p:spTree>
    <p:extLst>
      <p:ext uri="{BB962C8B-B14F-4D97-AF65-F5344CB8AC3E}">
        <p14:creationId xmlns:p14="http://schemas.microsoft.com/office/powerpoint/2010/main" val="2344703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err="1"/>
              <a:t>Singheshwar</a:t>
            </a:r>
            <a:r>
              <a:rPr lang="en-US" u="sng" dirty="0"/>
              <a:t> </a:t>
            </a:r>
            <a:r>
              <a:rPr lang="en-US" u="sng" dirty="0" err="1"/>
              <a:t>Mandal</a:t>
            </a:r>
            <a:r>
              <a:rPr lang="en-US" u="sng" dirty="0"/>
              <a:t> v Smt. Gita Devi AIR </a:t>
            </a:r>
            <a:r>
              <a:rPr lang="en-US" dirty="0"/>
              <a:t>1975 Pat. 81</a:t>
            </a:r>
            <a:endParaRPr lang="en-US" dirty="0"/>
          </a:p>
        </p:txBody>
      </p:sp>
      <p:sp>
        <p:nvSpPr>
          <p:cNvPr id="3" name="Content Placeholder 2"/>
          <p:cNvSpPr>
            <a:spLocks noGrp="1"/>
          </p:cNvSpPr>
          <p:nvPr>
            <p:ph idx="1"/>
          </p:nvPr>
        </p:nvSpPr>
        <p:spPr/>
        <p:txBody>
          <a:bodyPr>
            <a:normAutofit/>
          </a:bodyPr>
          <a:lstStyle/>
          <a:p>
            <a:r>
              <a:rPr lang="en-US" dirty="0" smtClean="0"/>
              <a:t>S.78 read with s.8</a:t>
            </a:r>
          </a:p>
          <a:p>
            <a:r>
              <a:rPr lang="en-US" dirty="0"/>
              <a:t>C</a:t>
            </a:r>
            <a:r>
              <a:rPr lang="en-US" dirty="0" smtClean="0"/>
              <a:t>ourt </a:t>
            </a:r>
            <a:r>
              <a:rPr lang="en-US" dirty="0" smtClean="0"/>
              <a:t>held that the definition of holder is clear under s.8 and for valid discharge of liability, payment must be made to the holder (or endorsee) of the instrument by the maker/ acceptor- s.78. </a:t>
            </a:r>
            <a:r>
              <a:rPr lang="en-US" dirty="0"/>
              <a:t> </a:t>
            </a:r>
            <a:r>
              <a:rPr lang="en-US" dirty="0" smtClean="0"/>
              <a:t>A child, as a heir, does not become the holder of an instrument in favor of the father, who is indeed the true holder.</a:t>
            </a:r>
            <a:endParaRPr lang="en-US" dirty="0"/>
          </a:p>
        </p:txBody>
      </p:sp>
    </p:spTree>
    <p:extLst>
      <p:ext uri="{BB962C8B-B14F-4D97-AF65-F5344CB8AC3E}">
        <p14:creationId xmlns:p14="http://schemas.microsoft.com/office/powerpoint/2010/main" val="3315728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HOLDER IN DUE COURSE (s. 9)</a:t>
            </a:r>
            <a:endParaRPr lang="en-US" dirty="0"/>
          </a:p>
        </p:txBody>
      </p:sp>
      <p:sp>
        <p:nvSpPr>
          <p:cNvPr id="3" name="Content Placeholder 2"/>
          <p:cNvSpPr>
            <a:spLocks noGrp="1"/>
          </p:cNvSpPr>
          <p:nvPr>
            <p:ph idx="1"/>
          </p:nvPr>
        </p:nvSpPr>
        <p:spPr/>
        <p:txBody>
          <a:bodyPr>
            <a:normAutofit/>
          </a:bodyPr>
          <a:lstStyle/>
          <a:p>
            <a:r>
              <a:rPr lang="en-US" dirty="0" smtClean="0"/>
              <a:t>Any person </a:t>
            </a:r>
          </a:p>
          <a:p>
            <a:r>
              <a:rPr lang="en-US" dirty="0" smtClean="0"/>
              <a:t>Who for </a:t>
            </a:r>
            <a:r>
              <a:rPr lang="en-US" u="sng" dirty="0" smtClean="0"/>
              <a:t>lawful consideration </a:t>
            </a:r>
            <a:r>
              <a:rPr lang="en-US" dirty="0" smtClean="0"/>
              <a:t>became</a:t>
            </a:r>
          </a:p>
          <a:p>
            <a:r>
              <a:rPr lang="en-US" dirty="0" smtClean="0"/>
              <a:t>The possessor (payable to bearer) or payee/ </a:t>
            </a:r>
            <a:r>
              <a:rPr lang="en-US" dirty="0" err="1" smtClean="0"/>
              <a:t>indorsee</a:t>
            </a:r>
            <a:r>
              <a:rPr lang="en-US" dirty="0"/>
              <a:t> </a:t>
            </a:r>
            <a:r>
              <a:rPr lang="en-US" dirty="0" smtClean="0"/>
              <a:t>( payable to order)</a:t>
            </a:r>
          </a:p>
          <a:p>
            <a:r>
              <a:rPr lang="en-US" dirty="0" smtClean="0"/>
              <a:t>Of PN, BOE or </a:t>
            </a:r>
            <a:r>
              <a:rPr lang="en-US" dirty="0" err="1" smtClean="0"/>
              <a:t>Cheque</a:t>
            </a:r>
            <a:endParaRPr lang="en-US" dirty="0" smtClean="0"/>
          </a:p>
          <a:p>
            <a:r>
              <a:rPr lang="en-US" dirty="0" smtClean="0"/>
              <a:t>Before the amount mentioned became payable (</a:t>
            </a:r>
            <a:r>
              <a:rPr lang="en-US" dirty="0" err="1" smtClean="0"/>
              <a:t>i.e</a:t>
            </a:r>
            <a:r>
              <a:rPr lang="en-US" dirty="0" smtClean="0"/>
              <a:t> before maturity)</a:t>
            </a:r>
          </a:p>
          <a:p>
            <a:r>
              <a:rPr lang="en-US" dirty="0" smtClean="0"/>
              <a:t>In </a:t>
            </a:r>
            <a:r>
              <a:rPr lang="en-US" u="sng" dirty="0" smtClean="0"/>
              <a:t>good faith + due care and caution</a:t>
            </a:r>
          </a:p>
        </p:txBody>
      </p:sp>
    </p:spTree>
    <p:extLst>
      <p:ext uri="{BB962C8B-B14F-4D97-AF65-F5344CB8AC3E}">
        <p14:creationId xmlns:p14="http://schemas.microsoft.com/office/powerpoint/2010/main" val="3237806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 person talking the instrument for lawful consideration and in good faith </a:t>
            </a:r>
            <a:r>
              <a:rPr lang="en-US" u="sng" dirty="0" smtClean="0"/>
              <a:t>obtains a valid title even if he takes it from a thief</a:t>
            </a:r>
            <a:r>
              <a:rPr lang="en-US" dirty="0" smtClean="0"/>
              <a:t> or illegal holder in the case of Negotiable instruments.</a:t>
            </a:r>
          </a:p>
          <a:p>
            <a:r>
              <a:rPr lang="en-US" dirty="0" smtClean="0"/>
              <a:t>This is in exception to the maxim ‘</a:t>
            </a:r>
            <a:r>
              <a:rPr lang="en-US" u="sng" dirty="0" err="1" smtClean="0"/>
              <a:t>nemo</a:t>
            </a:r>
            <a:r>
              <a:rPr lang="en-US" u="sng" dirty="0" smtClean="0"/>
              <a:t> </a:t>
            </a:r>
            <a:r>
              <a:rPr lang="en-US" u="sng" dirty="0" err="1" smtClean="0"/>
              <a:t>dat</a:t>
            </a:r>
            <a:r>
              <a:rPr lang="en-US" u="sng" dirty="0" smtClean="0"/>
              <a:t> quod non </a:t>
            </a:r>
            <a:r>
              <a:rPr lang="en-US" u="sng" dirty="0" err="1" smtClean="0"/>
              <a:t>habet</a:t>
            </a:r>
            <a:r>
              <a:rPr lang="en-US" u="sng" dirty="0" smtClean="0"/>
              <a:t>’ </a:t>
            </a:r>
            <a:r>
              <a:rPr lang="en-US" dirty="0" smtClean="0"/>
              <a:t>and s. 27 of the Sales of Goods Act.</a:t>
            </a:r>
          </a:p>
          <a:p>
            <a:r>
              <a:rPr lang="en-US" dirty="0" smtClean="0"/>
              <a:t>S. 58 , s. 36 NI Act read with s. 9</a:t>
            </a:r>
          </a:p>
          <a:p>
            <a:r>
              <a:rPr lang="en-US" dirty="0" smtClean="0"/>
              <a:t>Case law- Diamond </a:t>
            </a:r>
            <a:r>
              <a:rPr lang="en-US" dirty="0"/>
              <a:t>v. Graham (1968 2 All ER 909)</a:t>
            </a:r>
          </a:p>
          <a:p>
            <a:endParaRPr lang="en-US" dirty="0" smtClean="0"/>
          </a:p>
        </p:txBody>
      </p:sp>
    </p:spTree>
    <p:extLst>
      <p:ext uri="{BB962C8B-B14F-4D97-AF65-F5344CB8AC3E}">
        <p14:creationId xmlns:p14="http://schemas.microsoft.com/office/powerpoint/2010/main" val="4070199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sz="3600" u="sng" dirty="0" err="1"/>
              <a:t>Nunna</a:t>
            </a:r>
            <a:r>
              <a:rPr lang="en-US" sz="3600" u="sng" dirty="0"/>
              <a:t> </a:t>
            </a:r>
            <a:r>
              <a:rPr lang="en-US" sz="3600" u="sng" dirty="0" err="1"/>
              <a:t>Gopalan</a:t>
            </a:r>
            <a:r>
              <a:rPr lang="en-US" sz="3600" u="sng" dirty="0"/>
              <a:t> v. </a:t>
            </a:r>
            <a:r>
              <a:rPr lang="en-US" sz="3600" u="sng" dirty="0" err="1"/>
              <a:t>Vuppuluri</a:t>
            </a:r>
            <a:r>
              <a:rPr lang="en-US" sz="3600" u="sng" dirty="0"/>
              <a:t> </a:t>
            </a:r>
            <a:r>
              <a:rPr lang="en-US" sz="3600" u="sng" dirty="0" err="1"/>
              <a:t>Lakshminarasamma</a:t>
            </a:r>
            <a:r>
              <a:rPr lang="en-US" sz="3600" u="sng" dirty="0"/>
              <a:t> [AIR 1940 Mad. 631]</a:t>
            </a:r>
            <a:r>
              <a:rPr lang="en-US" u="sng" dirty="0"/>
              <a:t/>
            </a:r>
            <a:br>
              <a:rPr lang="en-US" u="sng" dirty="0"/>
            </a:br>
            <a:endParaRPr lang="en-US" u="sng" dirty="0"/>
          </a:p>
        </p:txBody>
      </p:sp>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US" dirty="0" smtClean="0"/>
              <a:t>Pro note in </a:t>
            </a:r>
            <a:r>
              <a:rPr lang="en-US" dirty="0" err="1" smtClean="0"/>
              <a:t>favour</a:t>
            </a:r>
            <a:r>
              <a:rPr lang="en-US" dirty="0" smtClean="0"/>
              <a:t> of Tata</a:t>
            </a:r>
          </a:p>
          <a:p>
            <a:pPr>
              <a:buFont typeface="Courier New" panose="02070309020205020404" pitchFamily="49" charset="0"/>
              <a:buChar char="o"/>
            </a:pPr>
            <a:r>
              <a:rPr lang="en-US" dirty="0" smtClean="0"/>
              <a:t>Respondent claims to have paid the amount due two days later but having left the instrument in the hands of the payee.</a:t>
            </a:r>
          </a:p>
          <a:p>
            <a:pPr>
              <a:buFont typeface="Courier New" panose="02070309020205020404" pitchFamily="49" charset="0"/>
              <a:buChar char="o"/>
            </a:pPr>
            <a:r>
              <a:rPr lang="en-US" dirty="0" smtClean="0"/>
              <a:t>Payee endorsed the instrument the next day in </a:t>
            </a:r>
            <a:r>
              <a:rPr lang="en-US" dirty="0" err="1" smtClean="0"/>
              <a:t>favour</a:t>
            </a:r>
            <a:r>
              <a:rPr lang="en-US" dirty="0" smtClean="0"/>
              <a:t> of the petitioner</a:t>
            </a:r>
          </a:p>
          <a:p>
            <a:pPr>
              <a:buFont typeface="Courier New" panose="02070309020205020404" pitchFamily="49" charset="0"/>
              <a:buChar char="o"/>
            </a:pPr>
            <a:r>
              <a:rPr lang="en-US" dirty="0" smtClean="0"/>
              <a:t>Present suit instituted by the petitioner.</a:t>
            </a:r>
            <a:endParaRPr lang="en-US" dirty="0"/>
          </a:p>
        </p:txBody>
      </p:sp>
    </p:spTree>
    <p:extLst>
      <p:ext uri="{BB962C8B-B14F-4D97-AF65-F5344CB8AC3E}">
        <p14:creationId xmlns:p14="http://schemas.microsoft.com/office/powerpoint/2010/main" val="3320972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a:buFont typeface="Courier New" panose="02070309020205020404" pitchFamily="49" charset="0"/>
              <a:buChar char="o"/>
            </a:pPr>
            <a:r>
              <a:rPr lang="en-US" dirty="0" smtClean="0"/>
              <a:t>Petitioner- holder in due course s.9 (became possessor for consideration, in good faith, before the amount due became payable-s.22)</a:t>
            </a:r>
          </a:p>
          <a:p>
            <a:pPr>
              <a:buFont typeface="Courier New" panose="02070309020205020404" pitchFamily="49" charset="0"/>
              <a:buChar char="o"/>
            </a:pPr>
            <a:r>
              <a:rPr lang="en-US" dirty="0" smtClean="0"/>
              <a:t>S.60- instrument may be negotiated until payment or satisfaction but not after such payment. </a:t>
            </a:r>
          </a:p>
          <a:p>
            <a:pPr>
              <a:buFont typeface="Courier New" panose="02070309020205020404" pitchFamily="49" charset="0"/>
              <a:buChar char="o"/>
            </a:pPr>
            <a:r>
              <a:rPr lang="en-US" dirty="0" smtClean="0"/>
              <a:t>District </a:t>
            </a:r>
            <a:r>
              <a:rPr lang="en-US" dirty="0" err="1" smtClean="0"/>
              <a:t>Munsif</a:t>
            </a:r>
            <a:r>
              <a:rPr lang="en-US" dirty="0" smtClean="0"/>
              <a:t>: decree against respondent and payee</a:t>
            </a:r>
          </a:p>
          <a:p>
            <a:pPr>
              <a:buFont typeface="Courier New" panose="02070309020205020404" pitchFamily="49" charset="0"/>
              <a:buChar char="o"/>
            </a:pPr>
            <a:r>
              <a:rPr lang="en-US" dirty="0" smtClean="0"/>
              <a:t>Subordinate judge: confirmed the decree so far as it affected the payee but dismissed the suit so far as it affected the respondent (as the respondent was HDC but his payment discharged him of liability)</a:t>
            </a:r>
          </a:p>
        </p:txBody>
      </p:sp>
    </p:spTree>
    <p:extLst>
      <p:ext uri="{BB962C8B-B14F-4D97-AF65-F5344CB8AC3E}">
        <p14:creationId xmlns:p14="http://schemas.microsoft.com/office/powerpoint/2010/main" val="2800500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dirty="0" smtClean="0"/>
              <a:t> judgment in present appeal relied upon the principle laid down in  </a:t>
            </a:r>
            <a:r>
              <a:rPr lang="en-US" dirty="0" err="1" smtClean="0"/>
              <a:t>Lickbarrow</a:t>
            </a:r>
            <a:r>
              <a:rPr lang="en-US" dirty="0" smtClean="0"/>
              <a:t> v. Mason  stating that “whenever one of two innocent persons must suffer by the acts of a third, he who has enabled the third person to occasion the loss must sustain it” </a:t>
            </a:r>
          </a:p>
          <a:p>
            <a:pPr>
              <a:buFont typeface="Courier New" panose="02070309020205020404" pitchFamily="49" charset="0"/>
              <a:buChar char="o"/>
            </a:pPr>
            <a:r>
              <a:rPr lang="en-US" dirty="0" smtClean="0"/>
              <a:t>Read with s. 81- petition allowed and decree of District </a:t>
            </a:r>
            <a:r>
              <a:rPr lang="en-US" dirty="0" err="1" smtClean="0"/>
              <a:t>Munsif</a:t>
            </a:r>
            <a:r>
              <a:rPr lang="en-US" smtClean="0"/>
              <a:t> restored.</a:t>
            </a:r>
            <a:endParaRPr lang="en-US" dirty="0"/>
          </a:p>
        </p:txBody>
      </p:sp>
    </p:spTree>
    <p:extLst>
      <p:ext uri="{BB962C8B-B14F-4D97-AF65-F5344CB8AC3E}">
        <p14:creationId xmlns:p14="http://schemas.microsoft.com/office/powerpoint/2010/main" val="135043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Negotiable Instrument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a:t>
            </a:r>
            <a:r>
              <a:rPr lang="en-US" dirty="0" err="1" smtClean="0"/>
              <a:t>Acc</a:t>
            </a:r>
            <a:r>
              <a:rPr lang="en-US" dirty="0" smtClean="0"/>
              <a:t> to the </a:t>
            </a:r>
            <a:r>
              <a:rPr lang="en-US" u="sng" dirty="0" smtClean="0"/>
              <a:t>preamble</a:t>
            </a:r>
            <a:r>
              <a:rPr lang="en-US" dirty="0" smtClean="0"/>
              <a:t> of the Act as well as </a:t>
            </a:r>
            <a:r>
              <a:rPr lang="en-US" u="sng" dirty="0" smtClean="0"/>
              <a:t>s.13</a:t>
            </a:r>
          </a:p>
          <a:p>
            <a:pPr marL="0" indent="0">
              <a:buNone/>
            </a:pPr>
            <a:r>
              <a:rPr lang="en-US" dirty="0"/>
              <a:t> </a:t>
            </a:r>
            <a:r>
              <a:rPr lang="en-US" dirty="0" smtClean="0"/>
              <a:t>a negotiable instrument is </a:t>
            </a:r>
          </a:p>
          <a:p>
            <a:pPr>
              <a:buFont typeface="Wingdings" panose="05000000000000000000" pitchFamily="2" charset="2"/>
              <a:buChar char="ü"/>
            </a:pPr>
            <a:r>
              <a:rPr lang="en-US" dirty="0" smtClean="0"/>
              <a:t>Promissory note</a:t>
            </a:r>
          </a:p>
          <a:p>
            <a:pPr>
              <a:buFont typeface="Wingdings" panose="05000000000000000000" pitchFamily="2" charset="2"/>
              <a:buChar char="ü"/>
            </a:pPr>
            <a:r>
              <a:rPr lang="en-US" dirty="0" smtClean="0"/>
              <a:t>Bill of Exchange</a:t>
            </a:r>
          </a:p>
          <a:p>
            <a:pPr>
              <a:buFont typeface="Wingdings" panose="05000000000000000000" pitchFamily="2" charset="2"/>
              <a:buChar char="ü"/>
            </a:pPr>
            <a:r>
              <a:rPr lang="en-US" dirty="0" err="1" smtClean="0"/>
              <a:t>Cheque</a:t>
            </a:r>
            <a:endParaRPr lang="en-US" dirty="0" smtClean="0"/>
          </a:p>
          <a:p>
            <a:pPr>
              <a:buFont typeface="Wingdings" panose="05000000000000000000" pitchFamily="2" charset="2"/>
              <a:buChar char="ü"/>
            </a:pPr>
            <a:endParaRPr lang="en-US" dirty="0"/>
          </a:p>
          <a:p>
            <a:pPr>
              <a:buFont typeface="Wingdings" panose="05000000000000000000" pitchFamily="2" charset="2"/>
              <a:buChar char="v"/>
            </a:pPr>
            <a:r>
              <a:rPr lang="en-US" dirty="0" smtClean="0"/>
              <a:t> But can also include local usages/ instruments (</a:t>
            </a:r>
            <a:r>
              <a:rPr lang="en-US" dirty="0" err="1" smtClean="0"/>
              <a:t>eg</a:t>
            </a:r>
            <a:r>
              <a:rPr lang="en-US" dirty="0" smtClean="0"/>
              <a:t>. </a:t>
            </a:r>
            <a:r>
              <a:rPr lang="en-US" dirty="0" err="1" smtClean="0"/>
              <a:t>Hundi</a:t>
            </a:r>
            <a:r>
              <a:rPr lang="en-US" dirty="0" smtClean="0"/>
              <a:t>) which </a:t>
            </a:r>
            <a:r>
              <a:rPr lang="en-US" u="sng" dirty="0" smtClean="0"/>
              <a:t>specifically indicate</a:t>
            </a:r>
            <a:r>
              <a:rPr lang="en-US" dirty="0" smtClean="0"/>
              <a:t> through words in the body of the instrument, an intention that legal relations between the parties are to be governed by the NI Act (</a:t>
            </a:r>
            <a:r>
              <a:rPr lang="en-US" u="sng" dirty="0" smtClean="0"/>
              <a:t>s.1</a:t>
            </a:r>
            <a:r>
              <a:rPr lang="en-US" dirty="0" smtClean="0"/>
              <a:t>)</a:t>
            </a:r>
          </a:p>
          <a:p>
            <a:pPr marL="0" indent="0">
              <a:buNone/>
            </a:pPr>
            <a:endParaRPr lang="en-US" dirty="0"/>
          </a:p>
        </p:txBody>
      </p:sp>
    </p:spTree>
    <p:extLst>
      <p:ext uri="{BB962C8B-B14F-4D97-AF65-F5344CB8AC3E}">
        <p14:creationId xmlns:p14="http://schemas.microsoft.com/office/powerpoint/2010/main" val="673456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many times can an instrument be negotiated?</a:t>
            </a:r>
          </a:p>
        </p:txBody>
      </p:sp>
      <p:sp>
        <p:nvSpPr>
          <p:cNvPr id="3" name="Content Placeholder 2"/>
          <p:cNvSpPr>
            <a:spLocks noGrp="1"/>
          </p:cNvSpPr>
          <p:nvPr>
            <p:ph idx="1"/>
          </p:nvPr>
        </p:nvSpPr>
        <p:spPr/>
        <p:txBody>
          <a:bodyPr/>
          <a:lstStyle/>
          <a:p>
            <a:endParaRPr lang="en-US" u="sng" dirty="0" smtClean="0"/>
          </a:p>
          <a:p>
            <a:r>
              <a:rPr lang="en-US" u="sng" dirty="0" smtClean="0"/>
              <a:t>n </a:t>
            </a:r>
            <a:r>
              <a:rPr lang="en-US" u="sng" dirty="0"/>
              <a:t>number </a:t>
            </a:r>
            <a:r>
              <a:rPr lang="en-US" dirty="0"/>
              <a:t>of times </a:t>
            </a:r>
            <a:r>
              <a:rPr lang="en-US" u="sng" dirty="0"/>
              <a:t>until maturity</a:t>
            </a:r>
            <a:r>
              <a:rPr lang="en-US" dirty="0"/>
              <a:t>.</a:t>
            </a:r>
          </a:p>
          <a:p>
            <a:endParaRPr lang="en-US" dirty="0"/>
          </a:p>
        </p:txBody>
      </p:sp>
    </p:spTree>
    <p:extLst>
      <p:ext uri="{BB962C8B-B14F-4D97-AF65-F5344CB8AC3E}">
        <p14:creationId xmlns:p14="http://schemas.microsoft.com/office/powerpoint/2010/main" val="90972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PROMISSORY NOTE (S.4)</a:t>
            </a:r>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smtClean="0"/>
          </a:p>
          <a:p>
            <a:r>
              <a:rPr lang="en-US" dirty="0" smtClean="0"/>
              <a:t>In writing</a:t>
            </a:r>
          </a:p>
          <a:p>
            <a:r>
              <a:rPr lang="en-US" dirty="0" smtClean="0"/>
              <a:t>Not a bank/ currency note (s. 31 RBI Act)</a:t>
            </a:r>
          </a:p>
          <a:p>
            <a:r>
              <a:rPr lang="en-US" dirty="0" smtClean="0"/>
              <a:t>Unconditional </a:t>
            </a:r>
            <a:r>
              <a:rPr lang="en-US" u="sng" dirty="0" smtClean="0"/>
              <a:t>undertaking</a:t>
            </a:r>
            <a:r>
              <a:rPr lang="en-US" dirty="0" smtClean="0"/>
              <a:t> to pay (certain event can be an exception- s.5)</a:t>
            </a:r>
          </a:p>
          <a:p>
            <a:r>
              <a:rPr lang="en-US" dirty="0" smtClean="0"/>
              <a:t>Signed by maker (along with stamp duty)</a:t>
            </a:r>
          </a:p>
          <a:p>
            <a:r>
              <a:rPr lang="en-US" dirty="0" smtClean="0"/>
              <a:t>Certain sum</a:t>
            </a:r>
          </a:p>
          <a:p>
            <a:r>
              <a:rPr lang="en-US" dirty="0" smtClean="0"/>
              <a:t>Payable to a certain person/ or order/ or bearer</a:t>
            </a:r>
            <a:endParaRPr lang="en-US" dirty="0"/>
          </a:p>
        </p:txBody>
      </p:sp>
    </p:spTree>
    <p:extLst>
      <p:ext uri="{BB962C8B-B14F-4D97-AF65-F5344CB8AC3E}">
        <p14:creationId xmlns:p14="http://schemas.microsoft.com/office/powerpoint/2010/main" val="581304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US" dirty="0"/>
          </a:p>
        </p:txBody>
      </p:sp>
      <p:sp>
        <p:nvSpPr>
          <p:cNvPr id="3" name="Content Placeholder 2"/>
          <p:cNvSpPr>
            <a:spLocks noGrp="1"/>
          </p:cNvSpPr>
          <p:nvPr>
            <p:ph idx="1"/>
          </p:nvPr>
        </p:nvSpPr>
        <p:spPr/>
        <p:txBody>
          <a:bodyPr/>
          <a:lstStyle/>
          <a:p>
            <a:r>
              <a:rPr lang="en-US" dirty="0" err="1" smtClean="0"/>
              <a:t>Ponnuswami</a:t>
            </a:r>
            <a:r>
              <a:rPr lang="en-US" dirty="0" smtClean="0"/>
              <a:t> </a:t>
            </a:r>
            <a:r>
              <a:rPr lang="en-US" dirty="0" err="1" smtClean="0"/>
              <a:t>Chettiar</a:t>
            </a:r>
            <a:r>
              <a:rPr lang="en-US" dirty="0" smtClean="0"/>
              <a:t> v. P </a:t>
            </a:r>
            <a:r>
              <a:rPr lang="en-US" dirty="0" err="1" smtClean="0"/>
              <a:t>Vellaimuthu</a:t>
            </a:r>
            <a:r>
              <a:rPr lang="en-US" dirty="0" smtClean="0"/>
              <a:t> </a:t>
            </a:r>
            <a:r>
              <a:rPr lang="en-US" dirty="0" err="1" smtClean="0"/>
              <a:t>Chettiar</a:t>
            </a:r>
            <a:endParaRPr lang="en-US" dirty="0" smtClean="0"/>
          </a:p>
          <a:p>
            <a:r>
              <a:rPr lang="en-US" dirty="0" smtClean="0"/>
              <a:t>Mohammad Akbar Khan v. Attar Singh</a:t>
            </a:r>
          </a:p>
          <a:p>
            <a:r>
              <a:rPr lang="en-US" dirty="0" err="1" smtClean="0"/>
              <a:t>Bachan</a:t>
            </a:r>
            <a:r>
              <a:rPr lang="en-US" dirty="0" smtClean="0"/>
              <a:t> Singh v. Ram </a:t>
            </a:r>
            <a:r>
              <a:rPr lang="en-US" dirty="0" err="1" smtClean="0"/>
              <a:t>Avadh</a:t>
            </a:r>
            <a:r>
              <a:rPr lang="en-US" dirty="0" smtClean="0"/>
              <a:t> (1949)</a:t>
            </a:r>
          </a:p>
          <a:p>
            <a:r>
              <a:rPr lang="en-US" dirty="0" err="1" smtClean="0"/>
              <a:t>Surjit</a:t>
            </a:r>
            <a:r>
              <a:rPr lang="en-US" dirty="0" smtClean="0"/>
              <a:t> Singh and Others v. Ram Rattan Sharma (1975)</a:t>
            </a:r>
          </a:p>
          <a:p>
            <a:r>
              <a:rPr lang="en-US" dirty="0" smtClean="0"/>
              <a:t>Roberts v. </a:t>
            </a:r>
            <a:r>
              <a:rPr lang="en-US" dirty="0" err="1" smtClean="0"/>
              <a:t>Peeke</a:t>
            </a:r>
            <a:r>
              <a:rPr lang="en-US" dirty="0" smtClean="0"/>
              <a:t> (1757)</a:t>
            </a:r>
            <a:endParaRPr lang="en-US" dirty="0"/>
          </a:p>
        </p:txBody>
      </p:sp>
    </p:spTree>
    <p:extLst>
      <p:ext uri="{BB962C8B-B14F-4D97-AF65-F5344CB8AC3E}">
        <p14:creationId xmlns:p14="http://schemas.microsoft.com/office/powerpoint/2010/main" val="3320308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OF EXCHANGE (s. 5)</a:t>
            </a:r>
            <a:endParaRPr lang="en-US" dirty="0"/>
          </a:p>
        </p:txBody>
      </p:sp>
      <p:sp>
        <p:nvSpPr>
          <p:cNvPr id="3" name="Content Placeholder 2"/>
          <p:cNvSpPr>
            <a:spLocks noGrp="1"/>
          </p:cNvSpPr>
          <p:nvPr>
            <p:ph idx="1"/>
          </p:nvPr>
        </p:nvSpPr>
        <p:spPr/>
        <p:txBody>
          <a:bodyPr/>
          <a:lstStyle/>
          <a:p>
            <a:r>
              <a:rPr lang="en-US" dirty="0" smtClean="0"/>
              <a:t>In writing</a:t>
            </a:r>
          </a:p>
          <a:p>
            <a:r>
              <a:rPr lang="en-US" dirty="0" smtClean="0"/>
              <a:t>Unconditional </a:t>
            </a:r>
            <a:r>
              <a:rPr lang="en-US" u="sng" dirty="0" smtClean="0"/>
              <a:t>Order</a:t>
            </a:r>
          </a:p>
          <a:p>
            <a:r>
              <a:rPr lang="en-US" dirty="0" smtClean="0"/>
              <a:t>Signed by maker (drawer)</a:t>
            </a:r>
          </a:p>
          <a:p>
            <a:r>
              <a:rPr lang="en-US" dirty="0" smtClean="0"/>
              <a:t>Directing a certain person (</a:t>
            </a:r>
            <a:r>
              <a:rPr lang="en-US" dirty="0" err="1" smtClean="0"/>
              <a:t>drawee</a:t>
            </a:r>
            <a:r>
              <a:rPr lang="en-US" dirty="0" smtClean="0"/>
              <a:t>)</a:t>
            </a:r>
          </a:p>
          <a:p>
            <a:r>
              <a:rPr lang="en-US" dirty="0" smtClean="0"/>
              <a:t>To pay a certain sum of money</a:t>
            </a:r>
          </a:p>
          <a:p>
            <a:r>
              <a:rPr lang="en-US" dirty="0" smtClean="0"/>
              <a:t>To a certain person/order of/ bearer (payee)</a:t>
            </a:r>
            <a:endParaRPr lang="en-US" dirty="0"/>
          </a:p>
        </p:txBody>
      </p:sp>
    </p:spTree>
    <p:extLst>
      <p:ext uri="{BB962C8B-B14F-4D97-AF65-F5344CB8AC3E}">
        <p14:creationId xmlns:p14="http://schemas.microsoft.com/office/powerpoint/2010/main" val="928296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Parties involved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 Promissory note- 2 (Maker and Payee)</a:t>
            </a:r>
          </a:p>
          <a:p>
            <a:r>
              <a:rPr lang="en-US" dirty="0" smtClean="0"/>
              <a:t>In a BOE- 3 (can also be 2) including-</a:t>
            </a:r>
          </a:p>
          <a:p>
            <a:pPr marL="0" indent="0">
              <a:buNone/>
            </a:pPr>
            <a:endParaRPr lang="en-US" dirty="0" smtClean="0"/>
          </a:p>
          <a:p>
            <a:pPr>
              <a:buFont typeface="Wingdings" panose="05000000000000000000" pitchFamily="2" charset="2"/>
              <a:buChar char="ü"/>
            </a:pPr>
            <a:r>
              <a:rPr lang="en-US" dirty="0" smtClean="0"/>
              <a:t>DRAWER</a:t>
            </a:r>
          </a:p>
          <a:p>
            <a:pPr>
              <a:buFont typeface="Wingdings" panose="05000000000000000000" pitchFamily="2" charset="2"/>
              <a:buChar char="ü"/>
            </a:pPr>
            <a:r>
              <a:rPr lang="en-US" dirty="0" smtClean="0"/>
              <a:t>DRAWEE- [Has to accept]</a:t>
            </a:r>
          </a:p>
          <a:p>
            <a:pPr>
              <a:buFont typeface="Wingdings" panose="05000000000000000000" pitchFamily="2" charset="2"/>
              <a:buChar char="ü"/>
            </a:pPr>
            <a:r>
              <a:rPr lang="en-US" dirty="0" smtClean="0"/>
              <a:t>PAYEE</a:t>
            </a:r>
          </a:p>
          <a:p>
            <a:pPr marL="0" indent="0">
              <a:buNone/>
            </a:pPr>
            <a:endParaRPr lang="en-US" dirty="0" smtClean="0"/>
          </a:p>
          <a:p>
            <a:pPr>
              <a:buFont typeface="Wingdings" panose="05000000000000000000" pitchFamily="2" charset="2"/>
              <a:buChar char="v"/>
            </a:pPr>
            <a:r>
              <a:rPr lang="en-US" dirty="0" smtClean="0"/>
              <a:t>Drawer and Payee can be the same in BOE not in PN</a:t>
            </a:r>
            <a:endParaRPr lang="en-US" dirty="0"/>
          </a:p>
        </p:txBody>
      </p:sp>
    </p:spTree>
    <p:extLst>
      <p:ext uri="{BB962C8B-B14F-4D97-AF65-F5344CB8AC3E}">
        <p14:creationId xmlns:p14="http://schemas.microsoft.com/office/powerpoint/2010/main" val="687616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ACCEPTANCE OF A DRAWEE</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drawee</a:t>
            </a:r>
            <a:r>
              <a:rPr lang="en-US" dirty="0" smtClean="0"/>
              <a:t> needs to accept the instrument for it to be binding</a:t>
            </a:r>
          </a:p>
          <a:p>
            <a:r>
              <a:rPr lang="en-US" dirty="0" smtClean="0"/>
              <a:t>This acceptance </a:t>
            </a:r>
            <a:r>
              <a:rPr lang="en-US" u="sng" dirty="0" smtClean="0"/>
              <a:t>can not be oral </a:t>
            </a:r>
            <a:r>
              <a:rPr lang="en-US" dirty="0" smtClean="0"/>
              <a:t>as stated in </a:t>
            </a:r>
            <a:r>
              <a:rPr lang="en-US" dirty="0" err="1" smtClean="0"/>
              <a:t>Panna</a:t>
            </a:r>
            <a:r>
              <a:rPr lang="en-US" dirty="0" smtClean="0"/>
              <a:t> </a:t>
            </a:r>
            <a:r>
              <a:rPr lang="en-US" dirty="0" err="1" smtClean="0"/>
              <a:t>Lal</a:t>
            </a:r>
            <a:r>
              <a:rPr lang="en-US" dirty="0" smtClean="0"/>
              <a:t> v. </a:t>
            </a:r>
            <a:r>
              <a:rPr lang="en-US" dirty="0" err="1" smtClean="0"/>
              <a:t>Hargopal</a:t>
            </a:r>
            <a:r>
              <a:rPr lang="en-US" dirty="0" smtClean="0"/>
              <a:t> </a:t>
            </a:r>
            <a:r>
              <a:rPr lang="en-US" dirty="0" err="1" smtClean="0"/>
              <a:t>Khubi</a:t>
            </a:r>
            <a:r>
              <a:rPr lang="en-US" dirty="0" smtClean="0"/>
              <a:t> Ram (1919)</a:t>
            </a:r>
          </a:p>
          <a:p>
            <a:r>
              <a:rPr lang="en-US" dirty="0" err="1" smtClean="0"/>
              <a:t>Jagjivan</a:t>
            </a:r>
            <a:r>
              <a:rPr lang="en-US" dirty="0" smtClean="0"/>
              <a:t> Ram </a:t>
            </a:r>
            <a:r>
              <a:rPr lang="en-US" dirty="0" err="1" smtClean="0"/>
              <a:t>Mavji</a:t>
            </a:r>
            <a:r>
              <a:rPr lang="en-US" dirty="0" smtClean="0"/>
              <a:t> </a:t>
            </a:r>
            <a:r>
              <a:rPr lang="en-US" dirty="0" err="1" smtClean="0"/>
              <a:t>v.Ranchordas</a:t>
            </a:r>
            <a:r>
              <a:rPr lang="en-US" dirty="0" smtClean="0"/>
              <a:t> (1954 SC) states that once the </a:t>
            </a:r>
            <a:r>
              <a:rPr lang="en-US" dirty="0" err="1" smtClean="0"/>
              <a:t>drawee</a:t>
            </a:r>
            <a:r>
              <a:rPr lang="en-US" dirty="0" smtClean="0"/>
              <a:t> </a:t>
            </a:r>
            <a:r>
              <a:rPr lang="en-US" u="sng" dirty="0" smtClean="0"/>
              <a:t>signs his assent</a:t>
            </a:r>
            <a:r>
              <a:rPr lang="en-US" dirty="0" smtClean="0"/>
              <a:t>, he becomes the acceptor.</a:t>
            </a:r>
            <a:endParaRPr lang="en-US" dirty="0"/>
          </a:p>
        </p:txBody>
      </p:sp>
    </p:spTree>
    <p:extLst>
      <p:ext uri="{BB962C8B-B14F-4D97-AF65-F5344CB8AC3E}">
        <p14:creationId xmlns:p14="http://schemas.microsoft.com/office/powerpoint/2010/main" val="3698471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1573</TotalTime>
  <Words>1412</Words>
  <Application>Microsoft Office PowerPoint</Application>
  <PresentationFormat>On-screen Show (4:3)</PresentationFormat>
  <Paragraphs>140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NEGOTIABLE INSTRUMENTS ACT, 1881</vt:lpstr>
      <vt:lpstr>Why was it enacted?</vt:lpstr>
      <vt:lpstr>What is a Negotiable Instrument</vt:lpstr>
      <vt:lpstr>How many times can an instrument be negotiated?</vt:lpstr>
      <vt:lpstr>PROMISSORY NOTE (S.4)</vt:lpstr>
      <vt:lpstr>CASES</vt:lpstr>
      <vt:lpstr>BILL OF EXCHANGE (s. 5)</vt:lpstr>
      <vt:lpstr>Parties involved</vt:lpstr>
      <vt:lpstr>ACCEPTANCE OF A DRAWEE</vt:lpstr>
      <vt:lpstr>CHEQUE (s.6)</vt:lpstr>
      <vt:lpstr>PowerPoint Presentation</vt:lpstr>
      <vt:lpstr>PowerPoint Presentation</vt:lpstr>
      <vt:lpstr>PowerPoint Presentation</vt:lpstr>
      <vt:lpstr>H. Maregowda v. Thippamma</vt:lpstr>
      <vt:lpstr>Cont.</vt:lpstr>
      <vt:lpstr>Inland Instrument (s.11)</vt:lpstr>
      <vt:lpstr>HOLDER (s.8)</vt:lpstr>
      <vt:lpstr>Cont.</vt:lpstr>
      <vt:lpstr>Sarjoo Prasad v. Rampayari Debi (1950 Pat)</vt:lpstr>
      <vt:lpstr>Singheshwar Mandal v Smt. Gita Devi AIR 1975 Pat. 81</vt:lpstr>
      <vt:lpstr>HOLDER IN DUE COURSE (s. 9)</vt:lpstr>
      <vt:lpstr>PowerPoint Presentation</vt:lpstr>
      <vt:lpstr>Nunna Gopalan v. Vuppuluri Lakshminarasamma [AIR 1940 Mad. 631] </vt:lpstr>
      <vt:lpstr>Cont.</vt:lpstr>
      <vt:lpstr>Cont.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NEGOTIABLE INSTRUMENTS ACT, 1881</dc:title>
  <dc:creator>Carishma Singh</dc:creator>
  <cp:lastModifiedBy>Windows User</cp:lastModifiedBy>
  <cp:revision>48</cp:revision>
  <dcterms:created xsi:type="dcterms:W3CDTF">2006-08-16T00:00:00Z</dcterms:created>
  <dcterms:modified xsi:type="dcterms:W3CDTF">2020-04-07T06:16:26Z</dcterms:modified>
</cp:coreProperties>
</file>